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4" r:id="rId4"/>
    <p:sldId id="262" r:id="rId5"/>
    <p:sldId id="267" r:id="rId6"/>
    <p:sldId id="259" r:id="rId7"/>
    <p:sldId id="260" r:id="rId8"/>
    <p:sldId id="272" r:id="rId9"/>
    <p:sldId id="268" r:id="rId10"/>
    <p:sldId id="27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B3FF"/>
    <a:srgbClr val="FF99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60"/>
  </p:normalViewPr>
  <p:slideViewPr>
    <p:cSldViewPr>
      <p:cViewPr>
        <p:scale>
          <a:sx n="60" d="100"/>
          <a:sy n="60" d="100"/>
        </p:scale>
        <p:origin x="-1452" y="-10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4895B-D3FF-4CB7-8596-27DFCB463EF0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7FA70-92A0-4F26-B4DC-949612D5F0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790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C7FA70-92A0-4F26-B4DC-949612D5F00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993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gif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gif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1143001" y="-1142999"/>
            <a:ext cx="6858000" cy="9143999"/>
          </a:xfrm>
          <a:prstGeom prst="rect">
            <a:avLst/>
          </a:prstGeom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3569" y="4862276"/>
            <a:ext cx="7776864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CC0099"/>
                </a:solidFill>
                <a:latin typeface="Bookman Old Style" pitchFamily="18" charset="0"/>
              </a:rPr>
              <a:t>В страну  Добра, Ласки, Уважения</a:t>
            </a:r>
            <a:endParaRPr lang="ru-RU" b="1" dirty="0">
              <a:solidFill>
                <a:srgbClr val="CC0099"/>
              </a:solidFill>
              <a:latin typeface="Bookman Old Style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733" y="548680"/>
            <a:ext cx="6768752" cy="2376264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893" y="1971195"/>
            <a:ext cx="3888432" cy="2915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96107" y="5904643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Bookman Old Style" pitchFamily="18" charset="0"/>
              </a:rPr>
              <a:t>«Персональное обращение </a:t>
            </a:r>
            <a:r>
              <a:rPr lang="ru-RU" dirty="0" smtClean="0">
                <a:solidFill>
                  <a:srgbClr val="0070C0"/>
                </a:solidFill>
                <a:latin typeface="Bookman Old Style" pitchFamily="18" charset="0"/>
              </a:rPr>
              <a:t>к </a:t>
            </a:r>
            <a:r>
              <a:rPr lang="ru-RU" dirty="0">
                <a:solidFill>
                  <a:srgbClr val="0070C0"/>
                </a:solidFill>
                <a:latin typeface="Bookman Old Style" pitchFamily="18" charset="0"/>
              </a:rPr>
              <a:t>родителям»</a:t>
            </a:r>
          </a:p>
        </p:txBody>
      </p:sp>
      <p:pic>
        <p:nvPicPr>
          <p:cNvPr id="9" name="listik_zhyoltyy_ose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1562">
        <p14:prism/>
      </p:transition>
    </mc:Choice>
    <mc:Fallback xmlns="">
      <p:transition spd="slow" advTm="115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pn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1143001" y="-1142999"/>
            <a:ext cx="6858000" cy="9143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1166842"/>
            <a:ext cx="7704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Bookman Old Style" pitchFamily="18" charset="0"/>
              </a:rPr>
              <a:t>С наилучшими пожеланиями и любовью, </a:t>
            </a:r>
            <a:r>
              <a:rPr lang="ru-RU" sz="3600" b="1" dirty="0" smtClean="0">
                <a:solidFill>
                  <a:srgbClr val="0070C0"/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rgbClr val="CC0099"/>
                </a:solidFill>
                <a:latin typeface="Bookman Old Style" pitchFamily="18" charset="0"/>
              </a:rPr>
              <a:t>Галина Викторовна </a:t>
            </a:r>
            <a:r>
              <a:rPr lang="ru-RU" sz="3600" b="1" dirty="0" err="1" smtClean="0">
                <a:solidFill>
                  <a:srgbClr val="CC0099"/>
                </a:solidFill>
                <a:latin typeface="Bookman Old Style" pitchFamily="18" charset="0"/>
              </a:rPr>
              <a:t>Марацевич</a:t>
            </a:r>
            <a:endParaRPr lang="ru-RU" sz="3600" b="1" dirty="0" smtClean="0">
              <a:solidFill>
                <a:srgbClr val="CC0099"/>
              </a:solidFill>
              <a:latin typeface="Bookman Old Style" pitchFamily="18" charset="0"/>
            </a:endParaRPr>
          </a:p>
          <a:p>
            <a:r>
              <a:rPr lang="en-US" sz="3600" dirty="0">
                <a:solidFill>
                  <a:srgbClr val="CC0099"/>
                </a:solidFill>
                <a:latin typeface="Bookman Old Style" pitchFamily="18" charset="0"/>
              </a:rPr>
              <a:t>https://sites.google.com/site/portfoliogvmaracev/</a:t>
            </a:r>
            <a:endParaRPr lang="ru-RU" sz="3600" dirty="0">
              <a:solidFill>
                <a:srgbClr val="CC0099"/>
              </a:solidFill>
              <a:latin typeface="Bookman Old Style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149080"/>
            <a:ext cx="2441856" cy="20726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942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477">
        <p14:prism/>
      </p:transition>
    </mc:Choice>
    <mc:Fallback xmlns="">
      <p:transition spd="slow" advTm="2047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1143000" y="-1143000"/>
            <a:ext cx="6858000" cy="914399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692696"/>
            <a:ext cx="7560840" cy="518457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Bookman Old Style" pitchFamily="18" charset="0"/>
                <a:ea typeface="Times New Roman"/>
              </a:rPr>
              <a:t>Как </a:t>
            </a:r>
            <a:r>
              <a:rPr lang="ru-RU" b="1" dirty="0">
                <a:solidFill>
                  <a:srgbClr val="0070C0"/>
                </a:solidFill>
                <a:latin typeface="Bookman Old Style" pitchFamily="18" charset="0"/>
                <a:ea typeface="Times New Roman"/>
              </a:rPr>
              <a:t>научить детей уважению к старшим</a:t>
            </a:r>
            <a:r>
              <a:rPr lang="ru-RU" b="1" dirty="0" smtClean="0">
                <a:solidFill>
                  <a:srgbClr val="0070C0"/>
                </a:solidFill>
                <a:latin typeface="Bookman Old Style" pitchFamily="18" charset="0"/>
                <a:ea typeface="Times New Roman"/>
              </a:rPr>
              <a:t>?</a:t>
            </a:r>
          </a:p>
          <a:p>
            <a:pPr algn="just"/>
            <a:r>
              <a:rPr lang="ru-RU" sz="2400" b="1" dirty="0" err="1" smtClean="0">
                <a:solidFill>
                  <a:srgbClr val="CC0099"/>
                </a:solidFill>
                <a:latin typeface="Bookman Old Style" pitchFamily="18" charset="0"/>
                <a:ea typeface="Times New Roman"/>
              </a:rPr>
              <a:t>Ш.А.Амонашвили</a:t>
            </a:r>
            <a:r>
              <a:rPr lang="ru-RU" sz="2400" b="1" dirty="0">
                <a:solidFill>
                  <a:srgbClr val="CC0099"/>
                </a:solidFill>
                <a:latin typeface="Bookman Old Style" pitchFamily="18" charset="0"/>
                <a:ea typeface="Times New Roman"/>
              </a:rPr>
              <a:t>, «Любовь воспитывается любовью, уважение воспитывается уважением</a:t>
            </a:r>
            <a:r>
              <a:rPr lang="ru-RU" sz="2400" b="1" dirty="0" smtClean="0">
                <a:solidFill>
                  <a:srgbClr val="CC0099"/>
                </a:solidFill>
                <a:latin typeface="Bookman Old Style" pitchFamily="18" charset="0"/>
                <a:ea typeface="Times New Roman"/>
              </a:rPr>
              <a:t>…».</a:t>
            </a:r>
          </a:p>
          <a:p>
            <a:pPr algn="just"/>
            <a:r>
              <a:rPr lang="ru-RU" sz="2400" dirty="0" smtClean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</a:rPr>
              <a:t>Очень простая, </a:t>
            </a:r>
            <a:endParaRPr lang="ru-RU" sz="2400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но единственно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</a:rPr>
              <a:t>действенная </a:t>
            </a:r>
            <a:endParaRPr lang="ru-RU" sz="2400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и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</a:rPr>
              <a:t>верная формула! 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7" name="Picture 2" descr="O:\взаимоотношения - дружба\ltn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744445"/>
            <a:ext cx="424356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305">
        <p14:prism/>
      </p:transition>
    </mc:Choice>
    <mc:Fallback xmlns="">
      <p:transition spd="slow" advTm="1030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1143001" y="-1143000"/>
            <a:ext cx="6858000" cy="914399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692696"/>
            <a:ext cx="6408712" cy="547260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800" b="1" dirty="0">
                <a:solidFill>
                  <a:srgbClr val="CC0099"/>
                </a:solidFill>
                <a:latin typeface="Bookman Old Style" pitchFamily="18" charset="0"/>
                <a:ea typeface="Calibri"/>
              </a:rPr>
              <a:t>Плохих детей не бывает, бывают невнимательные взрослые. Ведь лет до трёх родители стараются отдаваться воспитанию детей целиком и полностью, а что происходит потом? </a:t>
            </a:r>
            <a:endParaRPr lang="ru-RU" sz="1800" b="1" dirty="0" smtClean="0">
              <a:solidFill>
                <a:srgbClr val="CC0099"/>
              </a:solidFill>
              <a:latin typeface="Bookman Old Style" pitchFamily="18" charset="0"/>
              <a:ea typeface="Calibri"/>
            </a:endParaRPr>
          </a:p>
          <a:p>
            <a:pPr algn="just"/>
            <a:r>
              <a:rPr lang="ru-RU" sz="1800" b="1" dirty="0" smtClean="0">
                <a:solidFill>
                  <a:srgbClr val="002060"/>
                </a:solidFill>
                <a:latin typeface="Bookman Old Style" pitchFamily="18" charset="0"/>
                <a:ea typeface="Calibri"/>
              </a:rPr>
              <a:t>А </a:t>
            </a:r>
            <a:r>
              <a:rPr lang="ru-RU" sz="1800" b="1" dirty="0">
                <a:solidFill>
                  <a:srgbClr val="002060"/>
                </a:solidFill>
                <a:latin typeface="Bookman Old Style" pitchFamily="18" charset="0"/>
                <a:ea typeface="Calibri"/>
              </a:rPr>
              <a:t>потом день ото дня за </a:t>
            </a:r>
            <a:r>
              <a:rPr lang="ru-RU" sz="1800" b="1" dirty="0" smtClean="0">
                <a:solidFill>
                  <a:srgbClr val="002060"/>
                </a:solidFill>
                <a:latin typeface="Bookman Old Style" pitchFamily="18" charset="0"/>
                <a:ea typeface="Calibri"/>
              </a:rPr>
              <a:t>хорошие </a:t>
            </a:r>
            <a:r>
              <a:rPr lang="ru-RU" sz="1800" b="1" dirty="0">
                <a:solidFill>
                  <a:srgbClr val="002060"/>
                </a:solidFill>
                <a:latin typeface="Bookman Old Style" pitchFamily="18" charset="0"/>
                <a:ea typeface="Calibri"/>
              </a:rPr>
              <a:t>поступки похвалы становятся всё короче (молодец, умница, хорошо</a:t>
            </a:r>
            <a:r>
              <a:rPr lang="ru-RU" sz="1800" b="1" dirty="0" smtClean="0">
                <a:solidFill>
                  <a:srgbClr val="002060"/>
                </a:solidFill>
                <a:latin typeface="Bookman Old Style" pitchFamily="18" charset="0"/>
                <a:ea typeface="Calibri"/>
              </a:rPr>
              <a:t>, </a:t>
            </a:r>
            <a:r>
              <a:rPr lang="ru-RU" sz="1800" b="1" dirty="0">
                <a:solidFill>
                  <a:srgbClr val="002060"/>
                </a:solidFill>
                <a:latin typeface="Bookman Old Style" pitchFamily="18" charset="0"/>
                <a:ea typeface="Calibri"/>
              </a:rPr>
              <a:t>а уж если ребёнок в чём-то провинился… нравоучениям, наставлениям, а иногда и ругани, и брани, и даже рукоприкладству конца не </a:t>
            </a:r>
            <a:r>
              <a:rPr lang="ru-RU" sz="1800" b="1" dirty="0" smtClean="0">
                <a:solidFill>
                  <a:srgbClr val="002060"/>
                </a:solidFill>
                <a:latin typeface="Bookman Old Style" pitchFamily="18" charset="0"/>
                <a:ea typeface="Calibri"/>
              </a:rPr>
              <a:t>предвидится…</a:t>
            </a:r>
          </a:p>
          <a:p>
            <a:pPr algn="just"/>
            <a:r>
              <a:rPr lang="ru-RU" sz="1800" b="1" dirty="0" smtClean="0">
                <a:solidFill>
                  <a:srgbClr val="CC0099"/>
                </a:solidFill>
                <a:latin typeface="Bookman Old Style" pitchFamily="18" charset="0"/>
                <a:ea typeface="Calibri"/>
              </a:rPr>
              <a:t>А </a:t>
            </a:r>
            <a:r>
              <a:rPr lang="ru-RU" sz="1800" b="1" dirty="0">
                <a:solidFill>
                  <a:srgbClr val="CC0099"/>
                </a:solidFill>
                <a:latin typeface="Bookman Old Style" pitchFamily="18" charset="0"/>
                <a:ea typeface="Calibri"/>
              </a:rPr>
              <a:t>чего стоит самая страшная на свете фраза родителей за какую-то шалость ребёнка: «Я тебя больше НЕ люблю! Ты больше не мой сын (не моя дочка)! Возьму себе другого малыша, а ты уходи от меня!» </a:t>
            </a:r>
            <a:r>
              <a:rPr lang="ru-RU" sz="1800" b="1" dirty="0">
                <a:solidFill>
                  <a:srgbClr val="002060"/>
                </a:solidFill>
                <a:latin typeface="Bookman Old Style" pitchFamily="18" charset="0"/>
                <a:ea typeface="Calibri"/>
              </a:rPr>
              <a:t>Важно всегда помнить, что от того, хороший поступок совершил малыш или не очень, вашим он быть не перестаёт, и любить маленького человечка нужно не за то, ЧТО он сделал, а за то, что он ЕСТЬ!!! </a:t>
            </a:r>
          </a:p>
          <a:p>
            <a:pPr algn="just"/>
            <a:endParaRPr lang="ru-RU" sz="1800" b="1" dirty="0">
              <a:solidFill>
                <a:srgbClr val="CC0099"/>
              </a:solidFill>
              <a:latin typeface="Bookman Old Style" pitchFamily="18" charset="0"/>
              <a:ea typeface="Calibri"/>
            </a:endParaRPr>
          </a:p>
          <a:p>
            <a:pPr algn="just"/>
            <a:endParaRPr lang="ru-RU" sz="1800" b="1" dirty="0" smtClean="0">
              <a:solidFill>
                <a:srgbClr val="002060"/>
              </a:solidFill>
              <a:latin typeface="Bookman Old Style" pitchFamily="18" charset="0"/>
              <a:ea typeface="Calibri"/>
            </a:endParaRPr>
          </a:p>
          <a:p>
            <a:pPr algn="just"/>
            <a:endParaRPr lang="ru-RU" sz="18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l">
              <a:lnSpc>
                <a:spcPct val="160000"/>
              </a:lnSpc>
            </a:pPr>
            <a:endParaRPr lang="ru-RU" sz="1800" b="1" dirty="0" smtClean="0">
              <a:solidFill>
                <a:srgbClr val="002060"/>
              </a:solidFill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  <a:p>
            <a:pPr algn="l"/>
            <a:endParaRPr lang="ru-RU" sz="1800" b="1" dirty="0" smtClean="0">
              <a:solidFill>
                <a:srgbClr val="002060"/>
              </a:solidFill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  <a:p>
            <a:pPr algn="l"/>
            <a:endParaRPr lang="ru-RU" sz="18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24944"/>
            <a:ext cx="1656184" cy="31758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6006">
        <p14:prism/>
      </p:transition>
    </mc:Choice>
    <mc:Fallback xmlns="">
      <p:transition spd="slow" advTm="1600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1106997" y="-1143000"/>
            <a:ext cx="6858000" cy="9143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93395" y="1124744"/>
            <a:ext cx="73448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CC0099"/>
                </a:solidFill>
                <a:latin typeface="Bookman Old Style" pitchFamily="18" charset="0"/>
              </a:rPr>
              <a:t>И еще одна, одна из главных ошибок родителей в том, что они сравнивают своих детей с другими, этого нельзя делать ни при каких обстоятельствах, ведь каждый ребенок индивидуален по своему.</a:t>
            </a:r>
            <a:endParaRPr lang="ru-RU" b="1" dirty="0">
              <a:solidFill>
                <a:srgbClr val="CC0099"/>
              </a:solidFill>
              <a:latin typeface="Bookman Old Style" pitchFamily="18" charset="0"/>
            </a:endParaRPr>
          </a:p>
        </p:txBody>
      </p:sp>
      <p:pic>
        <p:nvPicPr>
          <p:cNvPr id="6" name="Picture 3" descr="O:\взаимоотношения - дружба\b4d8ce0c04b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9" y="2325938"/>
            <a:ext cx="4824536" cy="4027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829">
        <p14:prism/>
      </p:transition>
    </mc:Choice>
    <mc:Fallback xmlns="">
      <p:transition spd="slow" advTm="882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1119898" y="-1142999"/>
            <a:ext cx="6858000" cy="9143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55576" y="1365195"/>
            <a:ext cx="7632848" cy="4953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02060"/>
                </a:solidFill>
                <a:latin typeface="Bookman Old Style" pitchFamily="18" charset="0"/>
                <a:ea typeface="Times New Roman"/>
              </a:rPr>
              <a:t>Есть вещи, которым невозможно научить, не показав на собственном примере, как это. Нельзя требовать от ребенка уважения к бабушке, за спиной которой мы позволяем унизительные </a:t>
            </a: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  <a:ea typeface="Times New Roman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Bookman Old Style" pitchFamily="18" charset="0"/>
                <a:ea typeface="Times New Roman"/>
              </a:rPr>
              <a:t>комментарии в ее адрес. Нельзя надеяться, что ребенок каким-то волшебным образом узнает, как уважать других, если мы обращаемся с ним небрежно, не заботясь о его достоинстве. </a:t>
            </a: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  <a:ea typeface="Times New Roman"/>
                <a:cs typeface="Times New Roman"/>
              </a:rPr>
              <a:t>Давайте </a:t>
            </a:r>
            <a:r>
              <a:rPr lang="ru-RU" sz="1600" b="1" dirty="0">
                <a:solidFill>
                  <a:srgbClr val="002060"/>
                </a:solidFill>
                <a:latin typeface="Bookman Old Style" pitchFamily="18" charset="0"/>
                <a:ea typeface="Times New Roman"/>
                <a:cs typeface="Times New Roman"/>
              </a:rPr>
              <a:t>стараться проявлять уважение даже в малом. </a:t>
            </a:r>
            <a:endParaRPr lang="ru-RU" sz="1600" b="1" dirty="0" smtClean="0">
              <a:solidFill>
                <a:srgbClr val="002060"/>
              </a:solidFill>
              <a:latin typeface="Bookman Old Style" pitchFamily="18" charset="0"/>
              <a:ea typeface="Times New Roman"/>
              <a:cs typeface="Times New Roman"/>
            </a:endParaRPr>
          </a:p>
          <a:p>
            <a:pPr algn="just" fontAlgn="base">
              <a:lnSpc>
                <a:spcPts val="1725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CC0099"/>
                </a:solidFill>
                <a:latin typeface="Bookman Old Style" pitchFamily="18" charset="0"/>
                <a:ea typeface="Times New Roman"/>
                <a:cs typeface="Times New Roman"/>
              </a:rPr>
              <a:t>Не </a:t>
            </a:r>
            <a:r>
              <a:rPr lang="ru-RU" sz="1600" b="1" dirty="0">
                <a:solidFill>
                  <a:srgbClr val="CC0099"/>
                </a:solidFill>
                <a:latin typeface="Bookman Old Style" pitchFamily="18" charset="0"/>
                <a:ea typeface="Times New Roman"/>
                <a:cs typeface="Times New Roman"/>
              </a:rPr>
              <a:t>смеяться над </a:t>
            </a:r>
            <a:r>
              <a:rPr lang="ru-RU" sz="1600" b="1" dirty="0" smtClean="0">
                <a:solidFill>
                  <a:srgbClr val="CC0099"/>
                </a:solidFill>
                <a:latin typeface="Bookman Old Style" pitchFamily="18" charset="0"/>
                <a:ea typeface="Times New Roman"/>
                <a:cs typeface="Times New Roman"/>
              </a:rPr>
              <a:t>малышом </a:t>
            </a:r>
            <a:r>
              <a:rPr lang="ru-RU" sz="1600" b="1" dirty="0">
                <a:solidFill>
                  <a:srgbClr val="CC0099"/>
                </a:solidFill>
                <a:latin typeface="Bookman Old Style" pitchFamily="18" charset="0"/>
                <a:ea typeface="Times New Roman"/>
                <a:cs typeface="Times New Roman"/>
              </a:rPr>
              <a:t>в присутствии других, да и вообще не смеяться над </a:t>
            </a:r>
            <a:r>
              <a:rPr lang="ru-RU" sz="1600" b="1" dirty="0" smtClean="0">
                <a:solidFill>
                  <a:srgbClr val="CC0099"/>
                </a:solidFill>
                <a:latin typeface="Bookman Old Style" pitchFamily="18" charset="0"/>
                <a:ea typeface="Times New Roman"/>
                <a:cs typeface="Times New Roman"/>
              </a:rPr>
              <a:t>ним. </a:t>
            </a:r>
            <a:r>
              <a:rPr lang="ru-RU" sz="1600" b="1" dirty="0">
                <a:solidFill>
                  <a:srgbClr val="CC0099"/>
                </a:solidFill>
                <a:latin typeface="Bookman Old Style" pitchFamily="18" charset="0"/>
                <a:ea typeface="Times New Roman"/>
                <a:cs typeface="Times New Roman"/>
              </a:rPr>
              <a:t>Ну и конечно, ни в коем случае не позволяйте себе делать ребенка свидетелем споров и разногласий со старшим поколением, я уже не говорю о вражде. </a:t>
            </a:r>
          </a:p>
          <a:p>
            <a:pPr algn="just" fontAlgn="base">
              <a:lnSpc>
                <a:spcPts val="1725"/>
              </a:lnSpc>
              <a:spcAft>
                <a:spcPts val="0"/>
              </a:spcAft>
            </a:pPr>
            <a:endParaRPr lang="ru-RU" sz="1600" b="1" dirty="0">
              <a:solidFill>
                <a:srgbClr val="CC0099"/>
              </a:solidFill>
              <a:latin typeface="Bookman Old Style" pitchFamily="18" charset="0"/>
              <a:ea typeface="Times New Roman"/>
              <a:cs typeface="Times New Roman"/>
            </a:endParaRPr>
          </a:p>
          <a:p>
            <a:pPr fontAlgn="base">
              <a:lnSpc>
                <a:spcPts val="1725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latin typeface="Bookman Old Style" pitchFamily="18" charset="0"/>
                <a:ea typeface="Times New Roman"/>
                <a:cs typeface="Times New Roman"/>
              </a:rPr>
              <a:t>Дети, они как губка впитывают отношение взрослых к жизни, у них складывается не правильное отношение к старшим и поэтому не надо им показывать плохой пример.</a:t>
            </a:r>
            <a:endParaRPr lang="ru-RU" sz="1600" b="1" dirty="0">
              <a:solidFill>
                <a:srgbClr val="002060"/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b="1" dirty="0" smtClean="0">
              <a:solidFill>
                <a:srgbClr val="CC0099"/>
              </a:solidFill>
              <a:latin typeface="Bookman Old Style" pitchFamily="18" charset="0"/>
              <a:ea typeface="Times New Roman"/>
              <a:cs typeface="Times New Roman"/>
            </a:endParaRPr>
          </a:p>
          <a:p>
            <a:endParaRPr lang="ru-RU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1028308"/>
            <a:ext cx="5394425" cy="336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495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00B0F0"/>
                </a:solidFill>
                <a:latin typeface="Bookman Old Style" pitchFamily="18" charset="0"/>
                <a:ea typeface="Times New Roman"/>
                <a:cs typeface="Times New Roman"/>
              </a:rPr>
              <a:t>Уважайте своих детей!</a:t>
            </a:r>
            <a:endParaRPr lang="ru-RU" sz="3200" dirty="0">
              <a:solidFill>
                <a:srgbClr val="00B0F0"/>
              </a:solidFill>
              <a:latin typeface="Bookman Old Style" pitchFamily="18" charset="0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2625">
        <p14:prism/>
      </p:transition>
    </mc:Choice>
    <mc:Fallback xmlns="">
      <p:transition spd="slow" advTm="2262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1143000" y="-1143000"/>
            <a:ext cx="6858000" cy="9143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3568" y="620688"/>
            <a:ext cx="7700747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Народы </a:t>
            </a:r>
            <a:r>
              <a:rPr lang="ru-RU" sz="2400" b="1" dirty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всех стран единодушно требуют уважения к </a:t>
            </a:r>
            <a:r>
              <a:rPr lang="ru-RU" sz="2400" b="1" dirty="0" smtClean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старшим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Calibri"/>
                <a:cs typeface="Times New Roman"/>
              </a:rPr>
              <a:t>«</a:t>
            </a:r>
            <a:r>
              <a:rPr lang="ru-RU" b="1" dirty="0">
                <a:solidFill>
                  <a:srgbClr val="002060"/>
                </a:solidFill>
                <a:latin typeface="Bookman Old Style" pitchFamily="18" charset="0"/>
                <a:ea typeface="Calibri"/>
                <a:cs typeface="Times New Roman"/>
              </a:rPr>
              <a:t>Старших уважай, младших воспитывай», - говорят, тувинцы; </a:t>
            </a:r>
            <a:endParaRPr lang="ru-RU" b="1" dirty="0" smtClean="0">
              <a:solidFill>
                <a:srgbClr val="002060"/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«</a:t>
            </a:r>
            <a:r>
              <a:rPr lang="ru-RU" b="1" dirty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Учись мудрости у того, кто прежде тебя износил рубашку», - услышишь от узбека; </a:t>
            </a:r>
            <a:endParaRPr lang="ru-RU" b="1" dirty="0" smtClean="0">
              <a:solidFill>
                <a:srgbClr val="CC0099"/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Calibri"/>
                <a:cs typeface="Times New Roman"/>
              </a:rPr>
              <a:t>«</a:t>
            </a:r>
            <a:r>
              <a:rPr lang="ru-RU" b="1" dirty="0">
                <a:solidFill>
                  <a:srgbClr val="002060"/>
                </a:solidFill>
                <a:latin typeface="Bookman Old Style" pitchFamily="18" charset="0"/>
                <a:ea typeface="Calibri"/>
                <a:cs typeface="Times New Roman"/>
              </a:rPr>
              <a:t>От совета старых людей голова не болит», - говорит русская пословица; </a:t>
            </a:r>
            <a:endParaRPr lang="ru-RU" b="1" dirty="0" smtClean="0">
              <a:solidFill>
                <a:srgbClr val="002060"/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«</a:t>
            </a:r>
            <a:r>
              <a:rPr lang="ru-RU" b="1" dirty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Кто старшего не послушался, в большую яму упал» , - считают </a:t>
            </a:r>
            <a:r>
              <a:rPr lang="ru-RU" b="1" dirty="0" smtClean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чеченцы;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Calibri"/>
                <a:cs typeface="Times New Roman"/>
              </a:rPr>
              <a:t>Уважай </a:t>
            </a:r>
            <a:r>
              <a:rPr lang="ru-RU" b="1" dirty="0">
                <a:solidFill>
                  <a:srgbClr val="002060"/>
                </a:solidFill>
                <a:latin typeface="Bookman Old Style" pitchFamily="18" charset="0"/>
                <a:ea typeface="Calibri"/>
                <a:cs typeface="Times New Roman"/>
              </a:rPr>
              <a:t>старого, тебе тоже быть старым. </a:t>
            </a:r>
            <a:endParaRPr lang="ru-RU" b="1" dirty="0" smtClean="0">
              <a:solidFill>
                <a:srgbClr val="002060"/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Горе </a:t>
            </a:r>
            <a:r>
              <a:rPr lang="ru-RU" b="1" dirty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и гибель народу, у которого младшие перестанут почитать старших</a:t>
            </a:r>
            <a:r>
              <a:rPr lang="ru-RU" b="1" dirty="0" smtClean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Bookman Old Style" pitchFamily="18" charset="0"/>
                <a:ea typeface="Calibri"/>
                <a:cs typeface="Times New Roman"/>
              </a:rPr>
              <a:t>Будешь почитать отца и мать, узнаешь почет от своего сына. </a:t>
            </a:r>
            <a:endParaRPr lang="ru-RU" b="1" dirty="0" smtClean="0">
              <a:solidFill>
                <a:srgbClr val="CC0099"/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Если </a:t>
            </a:r>
            <a:r>
              <a:rPr lang="ru-RU" b="1" dirty="0">
                <a:solidFill>
                  <a:srgbClr val="CC0099"/>
                </a:solidFill>
                <a:latin typeface="Bookman Old Style" pitchFamily="18" charset="0"/>
                <a:ea typeface="Calibri"/>
                <a:cs typeface="Times New Roman"/>
              </a:rPr>
              <a:t>не уважаешь родителей, то и тебя никто уважать не будет.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endParaRPr lang="ru-RU" b="1" dirty="0" smtClean="0">
              <a:solidFill>
                <a:srgbClr val="002060"/>
              </a:solidFill>
              <a:latin typeface="Bookman Old Style" pitchFamily="18" charset="0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6473">
        <p14:prism/>
      </p:transition>
    </mc:Choice>
    <mc:Fallback xmlns="">
      <p:transition spd="slow" advTm="164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1143000" y="-1143000"/>
            <a:ext cx="6858000" cy="9143999"/>
          </a:xfrm>
          <a:prstGeom prst="rect">
            <a:avLst/>
          </a:prstGeom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11560" y="822198"/>
            <a:ext cx="7920880" cy="5184576"/>
          </a:xfrm>
        </p:spPr>
        <p:txBody>
          <a:bodyPr>
            <a:normAutofit fontScale="25000" lnSpcReduction="20000"/>
          </a:bodyPr>
          <a:lstStyle/>
          <a:p>
            <a:r>
              <a:rPr lang="ru-RU" sz="12800" b="1" dirty="0">
                <a:solidFill>
                  <a:srgbClr val="00B0F0"/>
                </a:solidFill>
                <a:latin typeface="Bookman Old Style" pitchFamily="18" charset="0"/>
              </a:rPr>
              <a:t>Детей учит то, что их окружает</a:t>
            </a:r>
            <a:r>
              <a:rPr lang="ru-RU" b="1" dirty="0">
                <a:solidFill>
                  <a:srgbClr val="00B0F0"/>
                </a:solidFill>
                <a:latin typeface="Bookman Old Style" pitchFamily="18" charset="0"/>
              </a:rPr>
              <a:t>.</a:t>
            </a:r>
            <a:endParaRPr lang="ru-RU" sz="1400" dirty="0">
              <a:solidFill>
                <a:srgbClr val="00B0F0"/>
              </a:solidFill>
              <a:latin typeface="Bookman Old Style" pitchFamily="18" charset="0"/>
            </a:endParaRPr>
          </a:p>
          <a:p>
            <a:pPr marL="457200" indent="-228600" algn="just"/>
            <a:r>
              <a:rPr lang="ru-RU" sz="7200" b="1" dirty="0">
                <a:solidFill>
                  <a:srgbClr val="CC0099"/>
                </a:solidFill>
                <a:latin typeface="Bookman Old Style" pitchFamily="18" charset="0"/>
              </a:rPr>
              <a:t>Если ребёнка часто критикуют – он  учится  </a:t>
            </a:r>
            <a:r>
              <a:rPr lang="ru-RU" sz="7200" b="1" dirty="0" smtClean="0">
                <a:solidFill>
                  <a:srgbClr val="CC0099"/>
                </a:solidFill>
                <a:latin typeface="Bookman Old Style" pitchFamily="18" charset="0"/>
              </a:rPr>
              <a:t>осуждать.</a:t>
            </a:r>
            <a:endParaRPr lang="ru-RU" sz="7200" b="1" dirty="0">
              <a:solidFill>
                <a:srgbClr val="CC0099"/>
              </a:solidFill>
              <a:latin typeface="Bookman Old Style" pitchFamily="18" charset="0"/>
            </a:endParaRPr>
          </a:p>
          <a:p>
            <a:pPr marL="457200" indent="-228600" algn="just"/>
            <a:r>
              <a:rPr lang="ru-RU" sz="7200" b="1" dirty="0">
                <a:solidFill>
                  <a:srgbClr val="CC0099"/>
                </a:solidFill>
                <a:latin typeface="Bookman Old Style" pitchFamily="18" charset="0"/>
              </a:rPr>
              <a:t>Если ребёнку часто демонстрируют враждебность – он учится </a:t>
            </a:r>
            <a:r>
              <a:rPr lang="ru-RU" sz="7200" b="1" dirty="0" smtClean="0">
                <a:solidFill>
                  <a:srgbClr val="CC0099"/>
                </a:solidFill>
                <a:latin typeface="Bookman Old Style" pitchFamily="18" charset="0"/>
              </a:rPr>
              <a:t>драться.</a:t>
            </a:r>
            <a:endParaRPr lang="ru-RU" sz="7200" b="1" dirty="0">
              <a:solidFill>
                <a:srgbClr val="CC0099"/>
              </a:solidFill>
              <a:latin typeface="Bookman Old Style" pitchFamily="18" charset="0"/>
            </a:endParaRPr>
          </a:p>
          <a:p>
            <a:pPr marL="457200" indent="-228600" algn="just"/>
            <a:r>
              <a:rPr lang="ru-RU" sz="7200" b="1" dirty="0">
                <a:solidFill>
                  <a:srgbClr val="CC0099"/>
                </a:solidFill>
                <a:latin typeface="Bookman Old Style" pitchFamily="18" charset="0"/>
              </a:rPr>
              <a:t>Если ребёнка часто высмеивают – он учится быть </a:t>
            </a:r>
            <a:r>
              <a:rPr lang="ru-RU" sz="7200" b="1" dirty="0" smtClean="0">
                <a:solidFill>
                  <a:srgbClr val="CC0099"/>
                </a:solidFill>
                <a:latin typeface="Bookman Old Style" pitchFamily="18" charset="0"/>
              </a:rPr>
              <a:t>робким.</a:t>
            </a:r>
            <a:endParaRPr lang="ru-RU" sz="7200" b="1" dirty="0">
              <a:solidFill>
                <a:srgbClr val="CC0099"/>
              </a:solidFill>
              <a:latin typeface="Bookman Old Style" pitchFamily="18" charset="0"/>
            </a:endParaRPr>
          </a:p>
          <a:p>
            <a:pPr marL="457200" indent="-228600" algn="just"/>
            <a:r>
              <a:rPr lang="ru-RU" sz="7200" b="1" dirty="0">
                <a:solidFill>
                  <a:srgbClr val="CC0099"/>
                </a:solidFill>
                <a:latin typeface="Bookman Old Style" pitchFamily="18" charset="0"/>
              </a:rPr>
              <a:t>Если ребёнка часто позорят – он учится чувствовать себя </a:t>
            </a:r>
            <a:r>
              <a:rPr lang="ru-RU" sz="7200" b="1" dirty="0" smtClean="0">
                <a:solidFill>
                  <a:srgbClr val="CC0099"/>
                </a:solidFill>
                <a:latin typeface="Bookman Old Style" pitchFamily="18" charset="0"/>
              </a:rPr>
              <a:t>виноватым.</a:t>
            </a:r>
            <a:endParaRPr lang="ru-RU" sz="7200" b="1" dirty="0">
              <a:solidFill>
                <a:srgbClr val="CC0099"/>
              </a:solidFill>
              <a:latin typeface="Bookman Old Style" pitchFamily="18" charset="0"/>
            </a:endParaRPr>
          </a:p>
          <a:p>
            <a:pPr marL="457200" indent="-228600" algn="just"/>
            <a:r>
              <a:rPr lang="ru-RU" sz="7200" b="1" dirty="0">
                <a:solidFill>
                  <a:srgbClr val="CC0099"/>
                </a:solidFill>
                <a:latin typeface="Bookman Old Style" pitchFamily="18" charset="0"/>
              </a:rPr>
              <a:t>Если к ребёнку часто бывают снисходительны – он учится быть </a:t>
            </a:r>
            <a:r>
              <a:rPr lang="ru-RU" sz="7200" b="1" dirty="0" smtClean="0">
                <a:solidFill>
                  <a:srgbClr val="CC0099"/>
                </a:solidFill>
                <a:latin typeface="Bookman Old Style" pitchFamily="18" charset="0"/>
              </a:rPr>
              <a:t>терпимым.</a:t>
            </a:r>
            <a:endParaRPr lang="ru-RU" sz="7200" b="1" dirty="0">
              <a:solidFill>
                <a:srgbClr val="CC0099"/>
              </a:solidFill>
              <a:latin typeface="Bookman Old Style" pitchFamily="18" charset="0"/>
            </a:endParaRPr>
          </a:p>
          <a:p>
            <a:pPr marL="457200" indent="-228600" algn="just"/>
            <a:r>
              <a:rPr lang="ru-RU" sz="7200" b="1" dirty="0">
                <a:solidFill>
                  <a:srgbClr val="002060"/>
                </a:solidFill>
                <a:latin typeface="Bookman Old Style" pitchFamily="18" charset="0"/>
              </a:rPr>
              <a:t>Если ребёнка часто подбадривают – он учится уверенности в </a:t>
            </a:r>
            <a:r>
              <a:rPr lang="ru-RU" sz="7200" b="1" dirty="0" smtClean="0">
                <a:solidFill>
                  <a:srgbClr val="002060"/>
                </a:solidFill>
                <a:latin typeface="Bookman Old Style" pitchFamily="18" charset="0"/>
              </a:rPr>
              <a:t>себе.</a:t>
            </a:r>
            <a:endParaRPr lang="ru-RU" sz="7200" b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7200" indent="-228600" algn="just"/>
            <a:r>
              <a:rPr lang="ru-RU" sz="7200" b="1" dirty="0">
                <a:solidFill>
                  <a:srgbClr val="002060"/>
                </a:solidFill>
                <a:latin typeface="Bookman Old Style" pitchFamily="18" charset="0"/>
              </a:rPr>
              <a:t>Если ребёнка часто хвалят – он учится </a:t>
            </a:r>
            <a:r>
              <a:rPr lang="ru-RU" sz="7200" b="1" dirty="0" smtClean="0">
                <a:solidFill>
                  <a:srgbClr val="002060"/>
                </a:solidFill>
                <a:latin typeface="Bookman Old Style" pitchFamily="18" charset="0"/>
              </a:rPr>
              <a:t>оценивать.</a:t>
            </a:r>
            <a:endParaRPr lang="ru-RU" sz="7200" b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7200" indent="-228600" algn="just"/>
            <a:r>
              <a:rPr lang="ru-RU" sz="7200" b="1" dirty="0">
                <a:solidFill>
                  <a:srgbClr val="002060"/>
                </a:solidFill>
                <a:latin typeface="Bookman Old Style" pitchFamily="18" charset="0"/>
              </a:rPr>
              <a:t>Если с ребёнком обычно честны – он учится </a:t>
            </a:r>
            <a:r>
              <a:rPr lang="ru-RU" sz="7200" b="1" dirty="0" smtClean="0">
                <a:solidFill>
                  <a:srgbClr val="002060"/>
                </a:solidFill>
                <a:latin typeface="Bookman Old Style" pitchFamily="18" charset="0"/>
              </a:rPr>
              <a:t>справедливости.</a:t>
            </a:r>
            <a:endParaRPr lang="ru-RU" sz="7200" b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7200" indent="-228600" algn="just"/>
            <a:r>
              <a:rPr lang="ru-RU" sz="7200" b="1" dirty="0">
                <a:solidFill>
                  <a:srgbClr val="002060"/>
                </a:solidFill>
                <a:latin typeface="Bookman Old Style" pitchFamily="18" charset="0"/>
              </a:rPr>
              <a:t>Если ребёнок живёт с чувством безопасности – он учится </a:t>
            </a:r>
            <a:r>
              <a:rPr lang="ru-RU" sz="7200" b="1" dirty="0" smtClean="0">
                <a:solidFill>
                  <a:srgbClr val="002060"/>
                </a:solidFill>
                <a:latin typeface="Bookman Old Style" pitchFamily="18" charset="0"/>
              </a:rPr>
              <a:t>верить.</a:t>
            </a:r>
            <a:endParaRPr lang="ru-RU" sz="7200" b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7200" indent="-228600" algn="just"/>
            <a:r>
              <a:rPr lang="ru-RU" sz="7200" b="1" dirty="0">
                <a:solidFill>
                  <a:srgbClr val="002060"/>
                </a:solidFill>
                <a:latin typeface="Bookman Old Style" pitchFamily="18" charset="0"/>
              </a:rPr>
              <a:t>Если ребёнок живет в атмосфере дружбы и чувствует себя нужным – он учится находить в этом мире </a:t>
            </a:r>
            <a:r>
              <a:rPr lang="ru-RU" sz="7200" b="1" dirty="0" smtClean="0">
                <a:solidFill>
                  <a:srgbClr val="002060"/>
                </a:solidFill>
                <a:latin typeface="Bookman Old Style" pitchFamily="18" charset="0"/>
              </a:rPr>
              <a:t>любовь.</a:t>
            </a:r>
            <a:endParaRPr lang="ru-RU" sz="7200" b="1" dirty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7200" dirty="0"/>
              <a:t/>
            </a:r>
            <a:br>
              <a:rPr lang="ru-RU" sz="7200" dirty="0"/>
            </a:br>
            <a:endParaRPr lang="ru-RU" sz="7200" dirty="0"/>
          </a:p>
        </p:txBody>
      </p:sp>
      <p:pic>
        <p:nvPicPr>
          <p:cNvPr id="5" name="Picture 2" descr="O:\взаимоотношения - дружба\13333966561309313548_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5301208"/>
            <a:ext cx="1954815" cy="14111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5543">
        <p14:prism/>
      </p:transition>
    </mc:Choice>
    <mc:Fallback xmlns="">
      <p:transition spd="slow" advTm="1554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1143000" y="-1143000"/>
            <a:ext cx="6858000" cy="9143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743" y="3859726"/>
            <a:ext cx="1250166" cy="20707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75" y="3779524"/>
            <a:ext cx="1289551" cy="22311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722575"/>
            <a:ext cx="3676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  <a:latin typeface="Bookman Old Style" pitchFamily="18" charset="0"/>
              </a:rPr>
              <a:t>Как научить?</a:t>
            </a:r>
            <a:endParaRPr lang="ru-RU" sz="3600" b="1" dirty="0">
              <a:solidFill>
                <a:srgbClr val="00B0F0"/>
              </a:solidFill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1371369"/>
            <a:ext cx="576064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1. 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Отмечайте  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важные для вашей семьи праздники,  события, обязательно всей семьей;</a:t>
            </a:r>
          </a:p>
          <a:p>
            <a:r>
              <a:rPr lang="ru-RU" b="1" dirty="0" smtClean="0">
                <a:solidFill>
                  <a:srgbClr val="CC0099"/>
                </a:solidFill>
                <a:latin typeface="Bookman Old Style" pitchFamily="18" charset="0"/>
              </a:rPr>
              <a:t>2. Совершайте совместные поездки, походы,  посещайте культурные мероприятия;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3. Не забывайте звонить своим родителям и делать для них «ДОБРЫЕ ДЕЛА»;</a:t>
            </a:r>
          </a:p>
          <a:p>
            <a:r>
              <a:rPr lang="ru-RU" b="1" dirty="0" smtClean="0">
                <a:solidFill>
                  <a:srgbClr val="CC0099"/>
                </a:solidFill>
                <a:latin typeface="Bookman Old Style" pitchFamily="18" charset="0"/>
              </a:rPr>
              <a:t>4.Знайте   своего ребенка, умейте </a:t>
            </a:r>
            <a:r>
              <a:rPr lang="ru-RU" b="1" dirty="0">
                <a:solidFill>
                  <a:srgbClr val="CC0099"/>
                </a:solidFill>
                <a:latin typeface="Bookman Old Style" pitchFamily="18" charset="0"/>
              </a:rPr>
              <a:t>видеть в нём качества и черты характера достойные уважения, стараться уважительно относится к его особенностям.</a:t>
            </a:r>
            <a:endParaRPr lang="ru-RU" b="1" dirty="0" smtClean="0">
              <a:solidFill>
                <a:srgbClr val="CC0099"/>
              </a:solidFill>
              <a:latin typeface="Bookman Old Style" pitchFamily="18" charset="0"/>
            </a:endParaRPr>
          </a:p>
          <a:p>
            <a:r>
              <a:rPr lang="ru-RU" b="1" dirty="0" smtClean="0">
                <a:solidFill>
                  <a:srgbClr val="CC0099"/>
                </a:solidFill>
                <a:latin typeface="Bookman Old Style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Bookman Old Style" pitchFamily="18" charset="0"/>
              </a:rPr>
              <a:t>Ребёнка не нужно будет учить уважению, он будет это впитывать, как губка, через ваше отношение к себе, к другим людям и к нему.</a:t>
            </a:r>
            <a:endParaRPr lang="ru-RU" b="1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96985">
            <a:off x="7158796" y="670278"/>
            <a:ext cx="1512169" cy="1848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4203">
        <p14:prism/>
      </p:transition>
    </mc:Choice>
    <mc:Fallback xmlns="">
      <p:transition spd="slow" advTm="2420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1143000" y="-1143000"/>
            <a:ext cx="6858000" cy="9143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748" y="1719044"/>
            <a:ext cx="6778503" cy="4363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388383" y="647142"/>
            <a:ext cx="6805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Bookman Old Style" pitchFamily="18" charset="0"/>
              </a:rPr>
              <a:t>Этот добрый цветок для вас,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Bookman Old Style" pitchFamily="18" charset="0"/>
              </a:rPr>
              <a:t>родители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12813">
            <a:off x="7534696" y="950916"/>
            <a:ext cx="853110" cy="10859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12813">
            <a:off x="7687096" y="1103316"/>
            <a:ext cx="853110" cy="10859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3828">
        <p14:prism/>
      </p:transition>
    </mc:Choice>
    <mc:Fallback xmlns="">
      <p:transition spd="slow" advTm="1382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</TotalTime>
  <Words>619</Words>
  <Application>Microsoft Office PowerPoint</Application>
  <PresentationFormat>Экран (4:3)</PresentationFormat>
  <Paragraphs>54</Paragraphs>
  <Slides>10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Иришка</dc:creator>
  <cp:lastModifiedBy>Admin</cp:lastModifiedBy>
  <cp:revision>124</cp:revision>
  <dcterms:created xsi:type="dcterms:W3CDTF">2014-10-13T14:36:23Z</dcterms:created>
  <dcterms:modified xsi:type="dcterms:W3CDTF">2015-10-20T08:18:00Z</dcterms:modified>
</cp:coreProperties>
</file>